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5"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7" r:id="rId17"/>
    <p:sldId id="270" r:id="rId18"/>
    <p:sldId id="278" r:id="rId19"/>
    <p:sldId id="279" r:id="rId20"/>
    <p:sldId id="280" r:id="rId21"/>
    <p:sldId id="281" r:id="rId22"/>
    <p:sldId id="282" r:id="rId23"/>
    <p:sldId id="272" r:id="rId24"/>
    <p:sldId id="273"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998" y="-7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C7C076-660D-419D-8F32-07C963616268}" type="datetimeFigureOut">
              <a:rPr lang="en-US" smtClean="0"/>
              <a:t>7/8/2014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41F0A66-DEB8-40A8-A1BC-2F96D72F6AAB}" type="slidenum">
              <a:rPr lang="en-US" smtClean="0"/>
              <a:t>‹#›</a:t>
            </a:fld>
            <a:endParaRPr lang="en-US"/>
          </a:p>
        </p:txBody>
      </p:sp>
    </p:spTree>
    <p:extLst>
      <p:ext uri="{BB962C8B-B14F-4D97-AF65-F5344CB8AC3E}">
        <p14:creationId xmlns:p14="http://schemas.microsoft.com/office/powerpoint/2010/main" val="3325780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41F0A66-DEB8-40A8-A1BC-2F96D72F6AAB}"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Slide Image Placeholder 1"/>
          <p:cNvSpPr>
            <a:spLocks noGrp="1" noRot="1" noChangeAspect="1" noTextEdit="1"/>
          </p:cNvSpPr>
          <p:nvPr>
            <p:ph type="sldImg"/>
          </p:nvPr>
        </p:nvSpPr>
        <p:spPr>
          <a:ln/>
        </p:spPr>
      </p:sp>
      <p:sp>
        <p:nvSpPr>
          <p:cNvPr id="145411" name="Notes Placeholder 2"/>
          <p:cNvSpPr>
            <a:spLocks noGrp="1"/>
          </p:cNvSpPr>
          <p:nvPr>
            <p:ph type="body" idx="1"/>
          </p:nvPr>
        </p:nvSpPr>
        <p:spPr>
          <a:noFill/>
          <a:ln/>
        </p:spPr>
        <p:txBody>
          <a:bodyPr/>
          <a:lstStyle/>
          <a:p>
            <a:pPr eaLnBrk="1" hangingPunct="1"/>
            <a:endParaRPr lang="en-US" smtClean="0"/>
          </a:p>
        </p:txBody>
      </p:sp>
      <p:sp>
        <p:nvSpPr>
          <p:cNvPr id="215044" name="Slide Number Placeholder 3"/>
          <p:cNvSpPr>
            <a:spLocks noGrp="1"/>
          </p:cNvSpPr>
          <p:nvPr>
            <p:ph type="sldNum" sz="quarter" idx="5"/>
          </p:nvPr>
        </p:nvSpPr>
        <p:spPr/>
        <p:txBody>
          <a:bodyPr/>
          <a:lstStyle/>
          <a:p>
            <a:pPr>
              <a:defRPr/>
            </a:pPr>
            <a:fld id="{C31C3B2D-EFD3-4D59-B069-E862F9F19E11}" type="slidenum">
              <a:rPr lang="en-US" smtClean="0"/>
              <a:pPr>
                <a:defRPr/>
              </a:pPr>
              <a:t>11</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Slide Image Placeholder 1"/>
          <p:cNvSpPr>
            <a:spLocks noGrp="1" noRot="1" noChangeAspect="1" noTextEdit="1"/>
          </p:cNvSpPr>
          <p:nvPr>
            <p:ph type="sldImg"/>
          </p:nvPr>
        </p:nvSpPr>
        <p:spPr>
          <a:ln/>
        </p:spPr>
      </p:sp>
      <p:sp>
        <p:nvSpPr>
          <p:cNvPr id="167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8660" name="Slide Number Placeholder 3"/>
          <p:cNvSpPr>
            <a:spLocks noGrp="1"/>
          </p:cNvSpPr>
          <p:nvPr>
            <p:ph type="sldNum" sz="quarter" idx="5"/>
          </p:nvPr>
        </p:nvSpPr>
        <p:spPr/>
        <p:txBody>
          <a:bodyPr/>
          <a:lstStyle/>
          <a:p>
            <a:pPr>
              <a:defRPr/>
            </a:pPr>
            <a:fld id="{D7808CE9-F585-481C-967A-EF65CD0796A1}" type="slidenum">
              <a:rPr lang="en-US" smtClean="0"/>
              <a:pPr>
                <a:defRPr/>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Slide Image Placeholder 1"/>
          <p:cNvSpPr>
            <a:spLocks noGrp="1" noRot="1" noChangeAspect="1" noTextEdit="1"/>
          </p:cNvSpPr>
          <p:nvPr>
            <p:ph type="sldImg"/>
          </p:nvPr>
        </p:nvSpPr>
        <p:spPr>
          <a:ln/>
        </p:spPr>
      </p:sp>
      <p:sp>
        <p:nvSpPr>
          <p:cNvPr id="168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199684" name="Slide Number Placeholder 3"/>
          <p:cNvSpPr>
            <a:spLocks noGrp="1"/>
          </p:cNvSpPr>
          <p:nvPr>
            <p:ph type="sldNum" sz="quarter" idx="5"/>
          </p:nvPr>
        </p:nvSpPr>
        <p:spPr/>
        <p:txBody>
          <a:bodyPr/>
          <a:lstStyle/>
          <a:p>
            <a:pPr>
              <a:defRPr/>
            </a:pPr>
            <a:fld id="{FBAF495D-F283-42A8-9F61-D760300EA304}" type="slidenum">
              <a:rPr lang="en-US" smtClean="0"/>
              <a:pPr>
                <a:defRPr/>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Slide Image Placeholder 1"/>
          <p:cNvSpPr>
            <a:spLocks noGrp="1" noRot="1" noChangeAspect="1" noTextEdit="1"/>
          </p:cNvSpPr>
          <p:nvPr>
            <p:ph type="sldImg"/>
          </p:nvPr>
        </p:nvSpPr>
        <p:spPr>
          <a:ln/>
        </p:spPr>
      </p:sp>
      <p:sp>
        <p:nvSpPr>
          <p:cNvPr id="169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0708" name="Slide Number Placeholder 3"/>
          <p:cNvSpPr>
            <a:spLocks noGrp="1"/>
          </p:cNvSpPr>
          <p:nvPr>
            <p:ph type="sldNum" sz="quarter" idx="5"/>
          </p:nvPr>
        </p:nvSpPr>
        <p:spPr/>
        <p:txBody>
          <a:bodyPr/>
          <a:lstStyle/>
          <a:p>
            <a:pPr>
              <a:defRPr/>
            </a:pPr>
            <a:fld id="{EDBDCDFB-4483-41E7-AF10-25C13A79A259}" type="slidenum">
              <a:rPr lang="en-US" smtClean="0"/>
              <a:pPr>
                <a:defRPr/>
              </a:pPr>
              <a:t>21</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Slide Image Placeholder 1"/>
          <p:cNvSpPr>
            <a:spLocks noGrp="1" noRot="1" noChangeAspect="1" noTextEdit="1"/>
          </p:cNvSpPr>
          <p:nvPr>
            <p:ph type="sldImg"/>
          </p:nvPr>
        </p:nvSpPr>
        <p:spPr>
          <a:ln/>
        </p:spPr>
      </p:sp>
      <p:sp>
        <p:nvSpPr>
          <p:cNvPr id="1710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01732" name="Slide Number Placeholder 3"/>
          <p:cNvSpPr>
            <a:spLocks noGrp="1"/>
          </p:cNvSpPr>
          <p:nvPr>
            <p:ph type="sldNum" sz="quarter" idx="5"/>
          </p:nvPr>
        </p:nvSpPr>
        <p:spPr/>
        <p:txBody>
          <a:bodyPr/>
          <a:lstStyle/>
          <a:p>
            <a:pPr>
              <a:defRPr/>
            </a:pPr>
            <a:fld id="{7CE46C54-8907-41DB-8427-AC809C6CD213}" type="slidenum">
              <a:rPr lang="en-US" smtClean="0"/>
              <a:pPr>
                <a:defRPr/>
              </a:pPr>
              <a:t>22</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p:spPr>
        <p:txBody>
          <a:bodyPr/>
          <a:lstStyle/>
          <a:p>
            <a:pPr eaLnBrk="1" hangingPunct="1"/>
            <a:endParaRPr lang="en-US" smtClean="0"/>
          </a:p>
        </p:txBody>
      </p:sp>
      <p:sp>
        <p:nvSpPr>
          <p:cNvPr id="195588" name="Slide Number Placeholder 3"/>
          <p:cNvSpPr>
            <a:spLocks noGrp="1"/>
          </p:cNvSpPr>
          <p:nvPr>
            <p:ph type="sldNum" sz="quarter" idx="5"/>
          </p:nvPr>
        </p:nvSpPr>
        <p:spPr/>
        <p:txBody>
          <a:bodyPr/>
          <a:lstStyle/>
          <a:p>
            <a:pPr>
              <a:defRPr/>
            </a:pPr>
            <a:fld id="{C8B03C6E-5F03-452B-AFBA-86CF24536D64}" type="slidenum">
              <a:rPr lang="en-US" smtClean="0"/>
              <a:pPr>
                <a:defRPr/>
              </a:pPr>
              <a:t>3</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24</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Slide Image Placeholder 1"/>
          <p:cNvSpPr>
            <a:spLocks noGrp="1" noRot="1" noChangeAspect="1" noTextEdit="1"/>
          </p:cNvSpPr>
          <p:nvPr>
            <p:ph type="sldImg"/>
          </p:nvPr>
        </p:nvSpPr>
        <p:spPr>
          <a:ln/>
        </p:spPr>
      </p:sp>
      <p:sp>
        <p:nvSpPr>
          <p:cNvPr id="138243" name="Notes Placeholder 2"/>
          <p:cNvSpPr>
            <a:spLocks noGrp="1"/>
          </p:cNvSpPr>
          <p:nvPr>
            <p:ph type="body" idx="1"/>
          </p:nvPr>
        </p:nvSpPr>
        <p:spPr>
          <a:noFill/>
          <a:ln/>
        </p:spPr>
        <p:txBody>
          <a:bodyPr/>
          <a:lstStyle/>
          <a:p>
            <a:pPr eaLnBrk="1" hangingPunct="1"/>
            <a:endParaRPr lang="en-US" smtClean="0"/>
          </a:p>
        </p:txBody>
      </p:sp>
      <p:sp>
        <p:nvSpPr>
          <p:cNvPr id="206852" name="Slide Number Placeholder 3"/>
          <p:cNvSpPr>
            <a:spLocks noGrp="1"/>
          </p:cNvSpPr>
          <p:nvPr>
            <p:ph type="sldNum" sz="quarter" idx="5"/>
          </p:nvPr>
        </p:nvSpPr>
        <p:spPr/>
        <p:txBody>
          <a:bodyPr/>
          <a:lstStyle/>
          <a:p>
            <a:pPr>
              <a:defRPr/>
            </a:pPr>
            <a:fld id="{53674195-D965-47DD-8AB5-A1CB0E4F534A}" type="slidenum">
              <a:rPr lang="en-US" smtClean="0"/>
              <a:pPr>
                <a:defRPr/>
              </a:pPr>
              <a:t>4</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Slide Image Placeholder 1"/>
          <p:cNvSpPr>
            <a:spLocks noGrp="1" noRot="1" noChangeAspect="1" noTextEdit="1"/>
          </p:cNvSpPr>
          <p:nvPr>
            <p:ph type="sldImg"/>
          </p:nvPr>
        </p:nvSpPr>
        <p:spPr>
          <a:ln/>
        </p:spPr>
      </p:sp>
      <p:sp>
        <p:nvSpPr>
          <p:cNvPr id="139267" name="Notes Placeholder 2"/>
          <p:cNvSpPr>
            <a:spLocks noGrp="1"/>
          </p:cNvSpPr>
          <p:nvPr>
            <p:ph type="body" idx="1"/>
          </p:nvPr>
        </p:nvSpPr>
        <p:spPr>
          <a:noFill/>
          <a:ln/>
        </p:spPr>
        <p:txBody>
          <a:bodyPr/>
          <a:lstStyle/>
          <a:p>
            <a:pPr eaLnBrk="1" hangingPunct="1"/>
            <a:endParaRPr lang="en-US" smtClean="0"/>
          </a:p>
        </p:txBody>
      </p:sp>
      <p:sp>
        <p:nvSpPr>
          <p:cNvPr id="207876" name="Slide Number Placeholder 3"/>
          <p:cNvSpPr>
            <a:spLocks noGrp="1"/>
          </p:cNvSpPr>
          <p:nvPr>
            <p:ph type="sldNum" sz="quarter" idx="5"/>
          </p:nvPr>
        </p:nvSpPr>
        <p:spPr/>
        <p:txBody>
          <a:bodyPr/>
          <a:lstStyle/>
          <a:p>
            <a:pPr>
              <a:defRPr/>
            </a:pPr>
            <a:fld id="{D4C5BB4F-F561-4175-84CE-05D722347166}" type="slidenum">
              <a:rPr lang="en-US" smtClean="0"/>
              <a:pPr>
                <a:defRPr/>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p:spPr>
        <p:txBody>
          <a:bodyPr/>
          <a:lstStyle/>
          <a:p>
            <a:pPr eaLnBrk="1" hangingPunct="1"/>
            <a:endParaRPr lang="en-US" smtClean="0"/>
          </a:p>
        </p:txBody>
      </p:sp>
      <p:sp>
        <p:nvSpPr>
          <p:cNvPr id="208900" name="Slide Number Placeholder 3"/>
          <p:cNvSpPr>
            <a:spLocks noGrp="1"/>
          </p:cNvSpPr>
          <p:nvPr>
            <p:ph type="sldNum" sz="quarter" idx="5"/>
          </p:nvPr>
        </p:nvSpPr>
        <p:spPr/>
        <p:txBody>
          <a:bodyPr/>
          <a:lstStyle/>
          <a:p>
            <a:pPr>
              <a:defRPr/>
            </a:pPr>
            <a:fld id="{532D3235-D870-4CFF-84BD-DFF6211F4EBD}" type="slidenum">
              <a:rPr lang="en-US" smtClean="0"/>
              <a:pPr>
                <a:defRPr/>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p:spPr>
        <p:txBody>
          <a:bodyPr/>
          <a:lstStyle/>
          <a:p>
            <a:pPr eaLnBrk="1" hangingPunct="1"/>
            <a:endParaRPr lang="en-US" smtClean="0"/>
          </a:p>
        </p:txBody>
      </p:sp>
      <p:sp>
        <p:nvSpPr>
          <p:cNvPr id="212996" name="Slide Number Placeholder 3"/>
          <p:cNvSpPr>
            <a:spLocks noGrp="1"/>
          </p:cNvSpPr>
          <p:nvPr>
            <p:ph type="sldNum" sz="quarter" idx="5"/>
          </p:nvPr>
        </p:nvSpPr>
        <p:spPr/>
        <p:txBody>
          <a:bodyPr/>
          <a:lstStyle/>
          <a:p>
            <a:pPr>
              <a:defRPr/>
            </a:pPr>
            <a:fld id="{563E68E2-8441-48E7-8AFD-ED90330A8341}" type="slidenum">
              <a:rPr lang="en-US" smtClean="0"/>
              <a:pPr>
                <a:defRPr/>
              </a:pPr>
              <a:t>8</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972B0-140D-42CF-B3A4-3D8BDD4A0AE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p:spPr>
        <p:txBody>
          <a:bodyPr/>
          <a:lstStyle/>
          <a:p>
            <a:pPr eaLnBrk="1" hangingPunct="1"/>
            <a:endParaRPr lang="en-US" smtClean="0"/>
          </a:p>
        </p:txBody>
      </p:sp>
      <p:sp>
        <p:nvSpPr>
          <p:cNvPr id="214020" name="Slide Number Placeholder 3"/>
          <p:cNvSpPr>
            <a:spLocks noGrp="1"/>
          </p:cNvSpPr>
          <p:nvPr>
            <p:ph type="sldNum" sz="quarter" idx="5"/>
          </p:nvPr>
        </p:nvSpPr>
        <p:spPr/>
        <p:txBody>
          <a:bodyPr/>
          <a:lstStyle/>
          <a:p>
            <a:pPr>
              <a:defRPr/>
            </a:pPr>
            <a:fld id="{752D3586-2218-4409-9EC3-D196A271B2CC}" type="slidenum">
              <a:rPr lang="en-US" smtClean="0"/>
              <a:pPr>
                <a:defRPr/>
              </a:pPr>
              <a:t>10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B94CABB-CC02-41A7-A4AC-565DDA366056}" type="datetimeFigureOut">
              <a:rPr lang="en-US" smtClean="0"/>
              <a:t>7/8/2014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66DB6F-7B7B-4003-8C08-1902E98F63E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66DB6F-7B7B-4003-8C08-1902E98F63E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66DB6F-7B7B-4003-8C08-1902E98F63E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66DB6F-7B7B-4003-8C08-1902E98F63E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66DB6F-7B7B-4003-8C08-1902E98F63E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66DB6F-7B7B-4003-8C08-1902E98F63E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A66DB6F-7B7B-4003-8C08-1902E98F63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A66DB6F-7B7B-4003-8C08-1902E98F63E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B94CABB-CC02-41A7-A4AC-565DDA366056}" type="datetimeFigureOut">
              <a:rPr lang="en-US" smtClean="0"/>
              <a:t>7/8/2014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A66DB6F-7B7B-4003-8C08-1902E98F63E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B94CABB-CC02-41A7-A4AC-565DDA366056}" type="datetimeFigureOut">
              <a:rPr lang="en-US" smtClean="0"/>
              <a:t>7/8/2014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66DB6F-7B7B-4003-8C08-1902E98F63E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B94CABB-CC02-41A7-A4AC-565DDA366056}" type="datetimeFigureOut">
              <a:rPr lang="en-US" smtClean="0"/>
              <a:t>7/8/2014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66DB6F-7B7B-4003-8C08-1902E98F63E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B94CABB-CC02-41A7-A4AC-565DDA366056}" type="datetimeFigureOut">
              <a:rPr lang="en-US" smtClean="0"/>
              <a:t>7/8/2014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66DB6F-7B7B-4003-8C08-1902E98F63E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http://www.clarkfoundation.org/astro-utah/vondel/images/LeoArt.gif"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smtClean="0"/>
              <a:t>Introducing &amp; Integrating</a:t>
            </a:r>
            <a:br>
              <a:rPr lang="en-US" sz="3600" dirty="0" smtClean="0"/>
            </a:br>
            <a:r>
              <a:rPr lang="en-US" sz="3600" dirty="0" smtClean="0"/>
              <a:t>Cognitive </a:t>
            </a:r>
            <a:r>
              <a:rPr lang="en-US" sz="3600" dirty="0" err="1" smtClean="0"/>
              <a:t>Defusion</a:t>
            </a:r>
            <a:r>
              <a:rPr lang="en-US" sz="3600" dirty="0" smtClean="0"/>
              <a:t> Techniques</a:t>
            </a:r>
            <a:br>
              <a:rPr lang="en-US" sz="3600" dirty="0" smtClean="0"/>
            </a:br>
            <a:r>
              <a:rPr lang="en-US" sz="3600" dirty="0" smtClean="0"/>
              <a:t>in Therapy</a:t>
            </a:r>
            <a:endParaRPr lang="en-US" sz="3600" dirty="0"/>
          </a:p>
        </p:txBody>
      </p:sp>
      <p:sp>
        <p:nvSpPr>
          <p:cNvPr id="3" name="Subtitle 2"/>
          <p:cNvSpPr>
            <a:spLocks noGrp="1"/>
          </p:cNvSpPr>
          <p:nvPr>
            <p:ph type="subTitle" idx="1"/>
          </p:nvPr>
        </p:nvSpPr>
        <p:spPr/>
        <p:txBody>
          <a:bodyPr>
            <a:normAutofit fontScale="92500" lnSpcReduction="20000"/>
          </a:bodyPr>
          <a:lstStyle/>
          <a:p>
            <a:r>
              <a:rPr lang="en-US" dirty="0" smtClean="0"/>
              <a:t>John T. Blackledge, Ph. D.</a:t>
            </a:r>
          </a:p>
          <a:p>
            <a:r>
              <a:rPr lang="en-US" dirty="0" smtClean="0"/>
              <a:t>Morehead State University</a:t>
            </a:r>
          </a:p>
          <a:p>
            <a:r>
              <a:rPr lang="en-US" dirty="0" smtClean="0"/>
              <a:t>Kentucky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idx="1"/>
          </p:nvPr>
        </p:nvSpPr>
        <p:spPr/>
        <p:txBody>
          <a:bodyPr>
            <a:normAutofit/>
          </a:bodyPr>
          <a:lstStyle/>
          <a:p>
            <a:pPr eaLnBrk="1" hangingPunct="1">
              <a:lnSpc>
                <a:spcPct val="80000"/>
              </a:lnSpc>
              <a:buFont typeface="Wingdings" pitchFamily="2" charset="2"/>
              <a:buChar char="ü"/>
            </a:pPr>
            <a:r>
              <a:rPr lang="en-US" dirty="0" smtClean="0"/>
              <a:t>Just noticing:  Use the language of observation (e.g., noticing) when talking about thoughts.</a:t>
            </a:r>
          </a:p>
          <a:p>
            <a:pPr eaLnBrk="1" hangingPunct="1">
              <a:lnSpc>
                <a:spcPct val="80000"/>
              </a:lnSpc>
              <a:buFont typeface="Wingdings" pitchFamily="2" charset="2"/>
              <a:buChar char="ü"/>
            </a:pPr>
            <a:r>
              <a:rPr lang="en-US" dirty="0" smtClean="0"/>
              <a:t>“Buying” thoughts:  Use active language to distinguish thoughts and beliefs.</a:t>
            </a:r>
          </a:p>
          <a:p>
            <a:pPr eaLnBrk="1" hangingPunct="1">
              <a:lnSpc>
                <a:spcPct val="80000"/>
              </a:lnSpc>
              <a:buFont typeface="Wingdings" pitchFamily="2" charset="2"/>
              <a:buChar char="ü"/>
            </a:pPr>
            <a:r>
              <a:rPr lang="en-US" dirty="0" smtClean="0"/>
              <a:t>Carry your keys:  Assign difficult thoughts and experiences to the clients keys. Ask the client to think the thought as a thought each time the keys are handled, and then carry them from there</a:t>
            </a:r>
          </a:p>
        </p:txBody>
      </p:sp>
      <p:sp>
        <p:nvSpPr>
          <p:cNvPr id="62466" name="Rectangle 2"/>
          <p:cNvSpPr>
            <a:spLocks noGrp="1" noChangeArrowheads="1"/>
          </p:cNvSpPr>
          <p:nvPr>
            <p:ph type="title"/>
          </p:nvPr>
        </p:nvSpPr>
        <p:spPr/>
        <p:txBody>
          <a:bodyPr>
            <a:normAutofit fontScale="90000"/>
          </a:bodyPr>
          <a:lstStyle/>
          <a:p>
            <a:r>
              <a:rPr lang="en-US" dirty="0" err="1" smtClean="0"/>
              <a:t>Defusion</a:t>
            </a:r>
            <a:r>
              <a:rPr lang="en-US" dirty="0" smtClean="0"/>
              <a:t> Techniques</a:t>
            </a:r>
            <a:br>
              <a:rPr lang="en-US" dirty="0" smtClean="0"/>
            </a:br>
            <a:r>
              <a:rPr lang="en-US" dirty="0" smtClean="0"/>
              <a:t>(or are they Self as Context?!)</a:t>
            </a: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idx="1"/>
          </p:nvPr>
        </p:nvSpPr>
        <p:spPr/>
        <p:txBody>
          <a:bodyPr>
            <a:normAutofit/>
          </a:bodyPr>
          <a:lstStyle/>
          <a:p>
            <a:pPr>
              <a:lnSpc>
                <a:spcPct val="80000"/>
              </a:lnSpc>
              <a:buFont typeface="Wingdings" pitchFamily="2" charset="2"/>
              <a:buChar char="ü"/>
            </a:pPr>
            <a:r>
              <a:rPr lang="en-US" dirty="0" smtClean="0"/>
              <a:t>Writing thoughts/emotions on paper</a:t>
            </a:r>
          </a:p>
          <a:p>
            <a:pPr eaLnBrk="1" hangingPunct="1">
              <a:lnSpc>
                <a:spcPct val="80000"/>
              </a:lnSpc>
              <a:buFont typeface="Wingdings" pitchFamily="2" charset="2"/>
              <a:buChar char="ü"/>
            </a:pPr>
            <a:r>
              <a:rPr lang="en-US" dirty="0" smtClean="0"/>
              <a:t>Put them out there:  Sit next to the client and put each thought and experience out in front of you both as an object.</a:t>
            </a:r>
          </a:p>
          <a:p>
            <a:pPr eaLnBrk="1" hangingPunct="1">
              <a:lnSpc>
                <a:spcPct val="80000"/>
              </a:lnSpc>
              <a:buFont typeface="Wingdings" pitchFamily="2" charset="2"/>
              <a:buChar char="ü"/>
            </a:pPr>
            <a:r>
              <a:rPr lang="en-US" dirty="0" smtClean="0"/>
              <a:t>Open mindfulness:  Watching thoughts as external objects. </a:t>
            </a:r>
          </a:p>
          <a:p>
            <a:pPr eaLnBrk="1" hangingPunct="1">
              <a:lnSpc>
                <a:spcPct val="80000"/>
              </a:lnSpc>
              <a:buFont typeface="Wingdings" pitchFamily="2" charset="2"/>
              <a:buChar char="ü"/>
            </a:pPr>
            <a:r>
              <a:rPr lang="en-US" dirty="0" smtClean="0"/>
              <a:t>Focused mindfulness:  Direct attention to </a:t>
            </a:r>
            <a:r>
              <a:rPr lang="en-US" dirty="0" err="1" smtClean="0"/>
              <a:t>nonliteral</a:t>
            </a:r>
            <a:r>
              <a:rPr lang="en-US" dirty="0" smtClean="0"/>
              <a:t> dimensions of experience.</a:t>
            </a:r>
          </a:p>
        </p:txBody>
      </p:sp>
      <p:sp>
        <p:nvSpPr>
          <p:cNvPr id="63490" name="Rectangle 2"/>
          <p:cNvSpPr>
            <a:spLocks noGrp="1" noChangeArrowheads="1"/>
          </p:cNvSpPr>
          <p:nvPr>
            <p:ph type="title"/>
          </p:nvPr>
        </p:nvSpPr>
        <p:spPr/>
        <p:txBody>
          <a:bodyPr>
            <a:normAutofit fontScale="90000"/>
          </a:bodyPr>
          <a:lstStyle/>
          <a:p>
            <a:r>
              <a:rPr lang="en-US" dirty="0" err="1" smtClean="0"/>
              <a:t>Defusion</a:t>
            </a:r>
            <a:r>
              <a:rPr lang="en-US" dirty="0" smtClean="0"/>
              <a:t> Techniques</a:t>
            </a:r>
            <a:br>
              <a:rPr lang="en-US" dirty="0" smtClean="0"/>
            </a:br>
            <a:r>
              <a:rPr lang="en-US" dirty="0" smtClean="0"/>
              <a:t>(or are they Self as context?!)</a:t>
            </a:r>
            <a:endParaRPr lang="en-US" b="1"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Often not a matter of ‘targeting a particular thought for </a:t>
            </a:r>
            <a:r>
              <a:rPr lang="en-US" dirty="0" err="1" smtClean="0"/>
              <a:t>defusion</a:t>
            </a:r>
            <a:r>
              <a:rPr lang="en-US" dirty="0" smtClean="0"/>
              <a:t>’.</a:t>
            </a:r>
          </a:p>
          <a:p>
            <a:r>
              <a:rPr lang="en-US" dirty="0" smtClean="0"/>
              <a:t>Repeatedly creating a context in therapy where thoughts are viewed from a different perspective in different ways</a:t>
            </a:r>
          </a:p>
          <a:p>
            <a:pPr lvl="1"/>
            <a:r>
              <a:rPr lang="en-US" dirty="0" smtClean="0"/>
              <a:t>Seeding in ‘mind’ and ‘thought’ talk regularly, session by session</a:t>
            </a:r>
          </a:p>
          <a:p>
            <a:pPr lvl="1"/>
            <a:r>
              <a:rPr lang="en-US" dirty="0" smtClean="0"/>
              <a:t>Catching times when client is fused with unhelpful/distressing thoughts, and using one of many </a:t>
            </a:r>
            <a:r>
              <a:rPr lang="en-US" dirty="0" err="1" smtClean="0"/>
              <a:t>defusion</a:t>
            </a:r>
            <a:r>
              <a:rPr lang="en-US" dirty="0" smtClean="0"/>
              <a:t> techniques</a:t>
            </a:r>
            <a:endParaRPr lang="en-US" dirty="0"/>
          </a:p>
        </p:txBody>
      </p:sp>
      <p:sp>
        <p:nvSpPr>
          <p:cNvPr id="3" name="Title 2"/>
          <p:cNvSpPr>
            <a:spLocks noGrp="1"/>
          </p:cNvSpPr>
          <p:nvPr>
            <p:ph type="title"/>
          </p:nvPr>
        </p:nvSpPr>
        <p:spPr/>
        <p:txBody>
          <a:bodyPr>
            <a:normAutofit fontScale="90000"/>
          </a:bodyPr>
          <a:lstStyle/>
          <a:p>
            <a:pPr algn="ctr"/>
            <a:r>
              <a:rPr lang="en-US" dirty="0" smtClean="0"/>
              <a:t>Building a </a:t>
            </a:r>
            <a:br>
              <a:rPr lang="en-US" dirty="0" smtClean="0"/>
            </a:br>
            <a:r>
              <a:rPr lang="en-US" dirty="0" smtClean="0"/>
              <a:t>Context of </a:t>
            </a:r>
            <a:r>
              <a:rPr lang="en-US" dirty="0" err="1" smtClean="0"/>
              <a:t>Defusion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sz="2400" dirty="0" smtClean="0"/>
              <a:t>Invalidating the client</a:t>
            </a:r>
          </a:p>
          <a:p>
            <a:pPr lvl="1"/>
            <a:r>
              <a:rPr lang="en-US" sz="2400" dirty="0" smtClean="0"/>
              <a:t>Light use (like what we’ll practice in a minute) doesn’t tend to do this.</a:t>
            </a:r>
          </a:p>
          <a:p>
            <a:pPr lvl="1"/>
            <a:r>
              <a:rPr lang="en-US" sz="2400" dirty="0" smtClean="0"/>
              <a:t>Make sure the client knows you get it and you care before moving into heavier use/more ‘invasive’ techniques</a:t>
            </a:r>
          </a:p>
          <a:p>
            <a:r>
              <a:rPr lang="en-US" sz="2400" dirty="0" smtClean="0"/>
              <a:t>Freaking out the client</a:t>
            </a:r>
          </a:p>
          <a:p>
            <a:pPr lvl="1"/>
            <a:r>
              <a:rPr lang="en-US" sz="2400" dirty="0" smtClean="0"/>
              <a:t>Setting up the general notion that language is fraudulent can be awkward</a:t>
            </a:r>
          </a:p>
          <a:p>
            <a:pPr lvl="2"/>
            <a:r>
              <a:rPr lang="en-US" dirty="0" smtClean="0"/>
              <a:t>The first two techniques we practice will hopefully help with this</a:t>
            </a:r>
          </a:p>
          <a:p>
            <a:pPr lvl="1"/>
            <a:r>
              <a:rPr lang="en-US" sz="2400" dirty="0" smtClean="0"/>
              <a:t>If done clumsily, can come off as ‘weird’ (in a non-therapeutic way)</a:t>
            </a:r>
            <a:endParaRPr lang="en-US" sz="2400" dirty="0"/>
          </a:p>
        </p:txBody>
      </p:sp>
      <p:sp>
        <p:nvSpPr>
          <p:cNvPr id="3" name="Title 2"/>
          <p:cNvSpPr>
            <a:spLocks noGrp="1"/>
          </p:cNvSpPr>
          <p:nvPr>
            <p:ph type="title"/>
          </p:nvPr>
        </p:nvSpPr>
        <p:spPr/>
        <p:txBody>
          <a:bodyPr/>
          <a:lstStyle/>
          <a:p>
            <a:pPr algn="ctr"/>
            <a:r>
              <a:rPr lang="en-US" dirty="0" err="1" smtClean="0"/>
              <a:t>Defusion</a:t>
            </a:r>
            <a:r>
              <a:rPr lang="en-US" dirty="0" smtClean="0"/>
              <a:t>:  Risks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[Precede with Cognitive </a:t>
            </a:r>
            <a:r>
              <a:rPr lang="en-US" dirty="0" err="1" smtClean="0"/>
              <a:t>Defusion</a:t>
            </a:r>
            <a:r>
              <a:rPr lang="en-US" dirty="0" smtClean="0"/>
              <a:t>—Beginning </a:t>
            </a:r>
            <a:r>
              <a:rPr lang="en-US" dirty="0" err="1" smtClean="0"/>
              <a:t>Defusion</a:t>
            </a:r>
            <a:r>
              <a:rPr lang="en-US" dirty="0" smtClean="0"/>
              <a:t>—5:50-&gt;]</a:t>
            </a:r>
          </a:p>
          <a:p>
            <a:r>
              <a:rPr lang="en-US" dirty="0" smtClean="0"/>
              <a:t>Look for examples of therapist using “mind” and “thought” talk.</a:t>
            </a:r>
          </a:p>
          <a:p>
            <a:endParaRPr lang="en-US" dirty="0"/>
          </a:p>
        </p:txBody>
      </p:sp>
      <p:sp>
        <p:nvSpPr>
          <p:cNvPr id="3" name="Title 2"/>
          <p:cNvSpPr>
            <a:spLocks noGrp="1"/>
          </p:cNvSpPr>
          <p:nvPr>
            <p:ph type="title"/>
          </p:nvPr>
        </p:nvSpPr>
        <p:spPr/>
        <p:txBody>
          <a:bodyPr/>
          <a:lstStyle/>
          <a:p>
            <a:pPr algn="ctr"/>
            <a:r>
              <a:rPr lang="en-US" dirty="0" err="1" smtClean="0"/>
              <a:t>Defusion</a:t>
            </a:r>
            <a:r>
              <a:rPr lang="en-US" dirty="0" smtClean="0"/>
              <a:t> Exercise 1</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Break into </a:t>
            </a:r>
            <a:r>
              <a:rPr lang="en-US" dirty="0" smtClean="0"/>
              <a:t>pairs</a:t>
            </a:r>
          </a:p>
          <a:p>
            <a:r>
              <a:rPr lang="en-US" dirty="0" err="1"/>
              <a:t>R</a:t>
            </a:r>
            <a:r>
              <a:rPr lang="en-US" dirty="0" err="1" smtClean="0"/>
              <a:t>oleplay</a:t>
            </a:r>
            <a:r>
              <a:rPr lang="en-US" dirty="0" smtClean="0"/>
              <a:t> </a:t>
            </a:r>
            <a:r>
              <a:rPr lang="en-US" dirty="0"/>
              <a:t>therapist and client.  </a:t>
            </a:r>
            <a:endParaRPr lang="en-US" dirty="0" smtClean="0"/>
          </a:p>
          <a:p>
            <a:r>
              <a:rPr lang="en-US" dirty="0" smtClean="0"/>
              <a:t>Therapist </a:t>
            </a:r>
            <a:r>
              <a:rPr lang="en-US" dirty="0"/>
              <a:t>makes consistent use of simple “thought”/”mind” </a:t>
            </a:r>
            <a:r>
              <a:rPr lang="en-US" dirty="0" err="1"/>
              <a:t>defusion</a:t>
            </a:r>
            <a:r>
              <a:rPr lang="en-US" dirty="0"/>
              <a:t> statements like……..”You’re having a lot of thoughts about…..”, “What other thoughts are showing up?”, “What else is your mind saying about…..?”, “you’re having the thought that……”.  </a:t>
            </a:r>
            <a:endParaRPr lang="en-US" dirty="0" smtClean="0"/>
          </a:p>
          <a:p>
            <a:r>
              <a:rPr lang="en-US" dirty="0" smtClean="0"/>
              <a:t>Be </a:t>
            </a:r>
            <a:r>
              <a:rPr lang="en-US" dirty="0"/>
              <a:t>mindful of infusing sufficient empathy into the interaction.  </a:t>
            </a:r>
            <a:endParaRPr lang="en-US" dirty="0" smtClean="0"/>
          </a:p>
          <a:p>
            <a:r>
              <a:rPr lang="en-US" dirty="0" smtClean="0"/>
              <a:t>We’ll </a:t>
            </a:r>
            <a:r>
              <a:rPr lang="en-US" dirty="0" err="1"/>
              <a:t>roleplay</a:t>
            </a:r>
            <a:r>
              <a:rPr lang="en-US" dirty="0"/>
              <a:t> for 5 minutes, then break and discuss as pairs, then as a group.  Then, you’ll switch roles and repeat.</a:t>
            </a:r>
          </a:p>
          <a:p>
            <a:endParaRPr lang="en-US" dirty="0"/>
          </a:p>
        </p:txBody>
      </p:sp>
      <p:sp>
        <p:nvSpPr>
          <p:cNvPr id="3" name="Title 2"/>
          <p:cNvSpPr>
            <a:spLocks noGrp="1"/>
          </p:cNvSpPr>
          <p:nvPr>
            <p:ph type="title"/>
          </p:nvPr>
        </p:nvSpPr>
        <p:spPr/>
        <p:txBody>
          <a:bodyPr/>
          <a:lstStyle/>
          <a:p>
            <a:pPr algn="ctr"/>
            <a:r>
              <a:rPr lang="en-US" dirty="0" err="1"/>
              <a:t>Defusion</a:t>
            </a:r>
            <a:r>
              <a:rPr lang="en-US" dirty="0"/>
              <a:t> Exercise 1</a:t>
            </a:r>
          </a:p>
        </p:txBody>
      </p:sp>
    </p:spTree>
    <p:extLst>
      <p:ext uri="{BB962C8B-B14F-4D97-AF65-F5344CB8AC3E}">
        <p14:creationId xmlns:p14="http://schemas.microsoft.com/office/powerpoint/2010/main" val="337432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Example</a:t>
            </a:r>
          </a:p>
          <a:p>
            <a:r>
              <a:rPr lang="en-US" dirty="0" smtClean="0"/>
              <a:t>Prompting the client to recall a time when he/she believed something and later found out it wasn’t true:</a:t>
            </a:r>
          </a:p>
          <a:p>
            <a:pPr lvl="1"/>
            <a:r>
              <a:rPr lang="en-US" dirty="0" smtClean="0"/>
              <a:t>“Can you remember a time when you were anxious or afraid, and had some pretty convincing thoughts about bad things that were going to happen to you….and then those thoughts turned out not to be true?”</a:t>
            </a:r>
          </a:p>
          <a:p>
            <a:pPr lvl="1"/>
            <a:r>
              <a:rPr lang="en-US" dirty="0" smtClean="0"/>
              <a:t>“Yeah…..Minds are good at throwing thoughts like that at us.  So good that sometimes those thoughts fly under the radar and we never suspect we’ve been taken for a ride.  I wonder……do you think it’s possible some of the thoughts you’re having now could be like that?”</a:t>
            </a:r>
            <a:endParaRPr lang="en-US" dirty="0"/>
          </a:p>
        </p:txBody>
      </p:sp>
      <p:sp>
        <p:nvSpPr>
          <p:cNvPr id="3" name="Title 2"/>
          <p:cNvSpPr>
            <a:spLocks noGrp="1"/>
          </p:cNvSpPr>
          <p:nvPr>
            <p:ph type="title"/>
          </p:nvPr>
        </p:nvSpPr>
        <p:spPr/>
        <p:txBody>
          <a:bodyPr>
            <a:normAutofit fontScale="90000"/>
          </a:bodyPr>
          <a:lstStyle/>
          <a:p>
            <a:pPr algn="ctr"/>
            <a:r>
              <a:rPr lang="en-US" dirty="0" smtClean="0"/>
              <a:t>Using the Client’s Disclosures</a:t>
            </a:r>
            <a:br>
              <a:rPr lang="en-US" dirty="0" smtClean="0"/>
            </a:br>
            <a:r>
              <a:rPr lang="en-US" dirty="0" smtClean="0"/>
              <a:t>as an ‘in’ for using </a:t>
            </a:r>
            <a:r>
              <a:rPr lang="en-US" dirty="0" err="1" smtClean="0"/>
              <a:t>defusion</a:t>
            </a:r>
            <a:endParaRPr lang="en-US" dirty="0"/>
          </a:p>
        </p:txBody>
      </p:sp>
    </p:spTree>
    <p:extLst>
      <p:ext uri="{BB962C8B-B14F-4D97-AF65-F5344CB8AC3E}">
        <p14:creationId xmlns:p14="http://schemas.microsoft.com/office/powerpoint/2010/main" val="34719233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Demonstrate Description-Evaluation technique—</a:t>
            </a:r>
            <a:r>
              <a:rPr lang="en-US" dirty="0" err="1" smtClean="0"/>
              <a:t>roleplay</a:t>
            </a:r>
            <a:r>
              <a:rPr lang="en-US" dirty="0" smtClean="0"/>
              <a:t> with volunteer “anxious client”.  </a:t>
            </a:r>
          </a:p>
          <a:p>
            <a:r>
              <a:rPr lang="en-US" dirty="0" smtClean="0"/>
              <a:t>Break into pairs and practice technique (10 minutes)—discuss as pair, discuss as group, switch roles and repeat.</a:t>
            </a:r>
          </a:p>
          <a:p>
            <a:endParaRPr lang="en-US" dirty="0"/>
          </a:p>
        </p:txBody>
      </p:sp>
      <p:sp>
        <p:nvSpPr>
          <p:cNvPr id="3" name="Title 2"/>
          <p:cNvSpPr>
            <a:spLocks noGrp="1"/>
          </p:cNvSpPr>
          <p:nvPr>
            <p:ph type="title"/>
          </p:nvPr>
        </p:nvSpPr>
        <p:spPr/>
        <p:txBody>
          <a:bodyPr/>
          <a:lstStyle/>
          <a:p>
            <a:pPr algn="ctr"/>
            <a:r>
              <a:rPr lang="en-US" dirty="0" err="1" smtClean="0"/>
              <a:t>Defusion</a:t>
            </a:r>
            <a:r>
              <a:rPr lang="en-US" dirty="0" smtClean="0"/>
              <a:t> Exercise 2</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304800"/>
            <a:ext cx="8229600" cy="5702491"/>
          </a:xfrm>
        </p:spPr>
        <p:txBody>
          <a:bodyPr/>
          <a:lstStyle/>
          <a:p>
            <a:pPr marL="624078" indent="-514350">
              <a:buFont typeface="+mj-lt"/>
              <a:buAutoNum type="arabicPeriod"/>
            </a:pPr>
            <a:r>
              <a:rPr lang="en-US" dirty="0" smtClean="0"/>
              <a:t>Ask client to provide examples of descriptions, then evaluations, of an object.  Write them down &amp; label them.</a:t>
            </a:r>
          </a:p>
          <a:p>
            <a:pPr marL="624078" indent="-514350">
              <a:buFont typeface="+mj-lt"/>
              <a:buAutoNum type="arabicPeriod"/>
            </a:pPr>
            <a:r>
              <a:rPr lang="en-US" dirty="0" smtClean="0"/>
              <a:t>Ask client if the evaluations seem as ‘solid’, as ‘etched in stone’ as the descriptions.  Ask them if the evaluations feel ‘fishy’?</a:t>
            </a:r>
          </a:p>
          <a:p>
            <a:pPr marL="624078" indent="-514350">
              <a:buFont typeface="+mj-lt"/>
              <a:buAutoNum type="arabicPeriod"/>
            </a:pPr>
            <a:r>
              <a:rPr lang="en-US" dirty="0" smtClean="0"/>
              <a:t>Go through the same procedure with an emotion the client is feeling now.</a:t>
            </a:r>
          </a:p>
          <a:p>
            <a:pPr marL="624078" indent="-514350">
              <a:buFont typeface="+mj-lt"/>
              <a:buAutoNum type="arabicPeriod"/>
            </a:pPr>
            <a:r>
              <a:rPr lang="en-US" dirty="0" smtClean="0"/>
              <a:t>Acknowledge that it’s hard to see the distinction when the emotion is intense.  “But when you step back from it now……are those evaluations as solid (etc.) as these descriptions?”</a:t>
            </a:r>
          </a:p>
        </p:txBody>
      </p:sp>
      <p:sp>
        <p:nvSpPr>
          <p:cNvPr id="5" name="Title 4"/>
          <p:cNvSpPr>
            <a:spLocks noGrp="1"/>
          </p:cNvSpPr>
          <p:nvPr>
            <p:ph type="title"/>
          </p:nvPr>
        </p:nvSpPr>
        <p:spPr>
          <a:xfrm>
            <a:off x="457200" y="274638"/>
            <a:ext cx="8229600" cy="45719"/>
          </a:xfrm>
        </p:spPr>
        <p:txBody>
          <a:bodyPr>
            <a:normAutofit fontScale="90000"/>
          </a:bodyPr>
          <a:lstStyle/>
          <a:p>
            <a:r>
              <a:rPr lang="en-US" dirty="0" smtClean="0"/>
              <a:t> </a:t>
            </a:r>
            <a:endParaRPr lang="en-US" dirty="0"/>
          </a:p>
        </p:txBody>
      </p:sp>
    </p:spTree>
    <p:extLst>
      <p:ext uri="{BB962C8B-B14F-4D97-AF65-F5344CB8AC3E}">
        <p14:creationId xmlns:p14="http://schemas.microsoft.com/office/powerpoint/2010/main" val="1499011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5450" y="1585913"/>
            <a:ext cx="5754688" cy="368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88136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many of you have at least some difficulty introducing </a:t>
            </a:r>
            <a:r>
              <a:rPr lang="en-US" dirty="0" err="1" smtClean="0"/>
              <a:t>defusion</a:t>
            </a:r>
            <a:r>
              <a:rPr lang="en-US" dirty="0" smtClean="0"/>
              <a:t> techniques into therapy in a way that’s seamless and not ‘overly odd’?</a:t>
            </a:r>
          </a:p>
          <a:p>
            <a:r>
              <a:rPr lang="en-US" dirty="0" smtClean="0"/>
              <a:t>How many of you have at least some difficulty describing the rationale behind why you are using </a:t>
            </a:r>
            <a:r>
              <a:rPr lang="en-US" dirty="0" err="1" smtClean="0"/>
              <a:t>defusion</a:t>
            </a:r>
            <a:r>
              <a:rPr lang="en-US" dirty="0" smtClean="0"/>
              <a:t> techniques?</a:t>
            </a:r>
            <a:endParaRPr lang="en-US" dirty="0"/>
          </a:p>
        </p:txBody>
      </p:sp>
      <p:sp>
        <p:nvSpPr>
          <p:cNvPr id="3" name="Title 2"/>
          <p:cNvSpPr>
            <a:spLocks noGrp="1"/>
          </p:cNvSpPr>
          <p:nvPr>
            <p:ph type="title"/>
          </p:nvPr>
        </p:nvSpPr>
        <p:spPr/>
        <p:txBody>
          <a:bodyPr/>
          <a:lstStyle/>
          <a:p>
            <a:r>
              <a:rPr lang="en-US" dirty="0" smtClean="0"/>
              <a:t> </a:t>
            </a:r>
            <a:endParaRPr lang="en-US" dirty="0"/>
          </a:p>
        </p:txBody>
      </p:sp>
    </p:spTree>
    <p:extLst>
      <p:ext uri="{BB962C8B-B14F-4D97-AF65-F5344CB8AC3E}">
        <p14:creationId xmlns:p14="http://schemas.microsoft.com/office/powerpoint/2010/main" val="22519448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ChangeArrowheads="1"/>
          </p:cNvSpPr>
          <p:nvPr/>
        </p:nvSpPr>
        <p:spPr bwMode="auto">
          <a:xfrm>
            <a:off x="0" y="15382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graphicFrame>
        <p:nvGraphicFramePr>
          <p:cNvPr id="2050" name="Object 3"/>
          <p:cNvGraphicFramePr>
            <a:graphicFrameLocks noChangeAspect="1"/>
          </p:cNvGraphicFramePr>
          <p:nvPr/>
        </p:nvGraphicFramePr>
        <p:xfrm>
          <a:off x="1042988" y="620713"/>
          <a:ext cx="7200900" cy="5616575"/>
        </p:xfrm>
        <a:graphic>
          <a:graphicData uri="http://schemas.openxmlformats.org/presentationml/2006/ole">
            <mc:AlternateContent xmlns:mc="http://schemas.openxmlformats.org/markup-compatibility/2006">
              <mc:Choice xmlns:v="urn:schemas-microsoft-com:vml" Requires="v">
                <p:oleObj spid="_x0000_s1028" name="Bitmap Image" r:id="rId4" imgW="5342857" imgH="4285714" progId="PBrush">
                  <p:embed/>
                </p:oleObj>
              </mc:Choice>
              <mc:Fallback>
                <p:oleObj name="Bitmap Image" r:id="rId4" imgW="5342857" imgH="4285714" progId="PBrush">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2988" y="620713"/>
                        <a:ext cx="72009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42582584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0" y="168116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52227" name="Picture 3" descr="http://www.clarkfoundation.org/astro-utah/vondel/images/LeoArt.gif"/>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1331913" y="908050"/>
            <a:ext cx="6480175"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228" name="Rectangle 4"/>
          <p:cNvSpPr>
            <a:spLocks noChangeArrowheads="1"/>
          </p:cNvSpPr>
          <p:nvPr/>
        </p:nvSpPr>
        <p:spPr bwMode="auto">
          <a:xfrm>
            <a:off x="0" y="51768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AU"/>
          </a:p>
        </p:txBody>
      </p:sp>
    </p:spTree>
    <p:extLst>
      <p:ext uri="{BB962C8B-B14F-4D97-AF65-F5344CB8AC3E}">
        <p14:creationId xmlns:p14="http://schemas.microsoft.com/office/powerpoint/2010/main" val="29289404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0188" y="1676400"/>
            <a:ext cx="614521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62830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ACT in Action—Mindfulness, self, etc.—1:07:30</a:t>
            </a:r>
          </a:p>
          <a:p>
            <a:r>
              <a:rPr lang="en-US" dirty="0" smtClean="0"/>
              <a:t>Slowing down…..changing cadence of speech</a:t>
            </a:r>
          </a:p>
          <a:p>
            <a:r>
              <a:rPr lang="en-US" dirty="0" smtClean="0"/>
              <a:t>Pair up</a:t>
            </a:r>
          </a:p>
          <a:p>
            <a:r>
              <a:rPr lang="en-US" dirty="0" smtClean="0"/>
              <a:t>Client discusses emotionally-charged issue (e.g., recounts distressing event that links back to central focus in therapy) in a somewhat rapid manner.  </a:t>
            </a:r>
          </a:p>
          <a:p>
            <a:r>
              <a:rPr lang="en-US" smtClean="0"/>
              <a:t>Therapist </a:t>
            </a:r>
            <a:r>
              <a:rPr lang="en-US" dirty="0" smtClean="0"/>
              <a:t>jumps in as above</a:t>
            </a:r>
            <a:r>
              <a:rPr lang="en-US" smtClean="0"/>
              <a:t>.  </a:t>
            </a:r>
          </a:p>
          <a:p>
            <a:r>
              <a:rPr lang="en-US" smtClean="0"/>
              <a:t>10 </a:t>
            </a:r>
            <a:r>
              <a:rPr lang="en-US" dirty="0" smtClean="0"/>
              <a:t>minutes, discuss as pair, then discuss as group.</a:t>
            </a:r>
            <a:endParaRPr lang="en-US" dirty="0"/>
          </a:p>
        </p:txBody>
      </p:sp>
      <p:sp>
        <p:nvSpPr>
          <p:cNvPr id="3" name="Title 2"/>
          <p:cNvSpPr>
            <a:spLocks noGrp="1"/>
          </p:cNvSpPr>
          <p:nvPr>
            <p:ph type="title"/>
          </p:nvPr>
        </p:nvSpPr>
        <p:spPr/>
        <p:txBody>
          <a:bodyPr/>
          <a:lstStyle/>
          <a:p>
            <a:pPr algn="ctr"/>
            <a:r>
              <a:rPr lang="en-US" dirty="0" err="1" smtClean="0"/>
              <a:t>Defusion</a:t>
            </a:r>
            <a:r>
              <a:rPr lang="en-US" dirty="0" smtClean="0"/>
              <a:t> Exercise 3</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Spotting client fusion/</a:t>
            </a:r>
            <a:r>
              <a:rPr lang="en-US" dirty="0" err="1" smtClean="0"/>
              <a:t>defusion</a:t>
            </a:r>
            <a:r>
              <a:rPr lang="en-US" dirty="0" smtClean="0"/>
              <a:t>:</a:t>
            </a:r>
          </a:p>
          <a:p>
            <a:pPr lvl="1"/>
            <a:r>
              <a:rPr lang="en-US" dirty="0" smtClean="0"/>
              <a:t>Cognitive </a:t>
            </a:r>
            <a:r>
              <a:rPr lang="en-US" dirty="0" err="1" smtClean="0"/>
              <a:t>Defusion</a:t>
            </a:r>
            <a:r>
              <a:rPr lang="en-US" dirty="0" smtClean="0"/>
              <a:t>-Additional </a:t>
            </a:r>
            <a:r>
              <a:rPr lang="en-US" dirty="0" err="1" smtClean="0"/>
              <a:t>Defusion</a:t>
            </a:r>
            <a:r>
              <a:rPr lang="en-US" dirty="0" smtClean="0"/>
              <a:t> Techniques—1:10:38-1:16:00</a:t>
            </a:r>
          </a:p>
          <a:p>
            <a:r>
              <a:rPr lang="en-US" dirty="0" smtClean="0"/>
              <a:t>Get into small groups</a:t>
            </a:r>
          </a:p>
          <a:p>
            <a:r>
              <a:rPr lang="en-US" dirty="0" smtClean="0"/>
              <a:t>Stop disc when client fused/not fused with difficult thoughts</a:t>
            </a:r>
          </a:p>
          <a:p>
            <a:pPr lvl="1"/>
            <a:r>
              <a:rPr lang="en-US" dirty="0" smtClean="0"/>
              <a:t>Discuss verbal/nonverbal signs of each</a:t>
            </a:r>
          </a:p>
          <a:p>
            <a:r>
              <a:rPr lang="en-US" dirty="0" smtClean="0"/>
              <a:t>Each member of group generates a </a:t>
            </a:r>
            <a:r>
              <a:rPr lang="en-US" i="1" dirty="0" smtClean="0"/>
              <a:t>different</a:t>
            </a:r>
            <a:r>
              <a:rPr lang="en-US" dirty="0" smtClean="0"/>
              <a:t> </a:t>
            </a:r>
            <a:r>
              <a:rPr lang="en-US" dirty="0" err="1" smtClean="0"/>
              <a:t>defusion</a:t>
            </a:r>
            <a:r>
              <a:rPr lang="en-US" dirty="0" smtClean="0"/>
              <a:t> technique to address that thought.</a:t>
            </a:r>
          </a:p>
          <a:p>
            <a:pPr lvl="1"/>
            <a:r>
              <a:rPr lang="en-US" dirty="0" smtClean="0"/>
              <a:t>Discuss as small group after each person’s turn?</a:t>
            </a:r>
            <a:endParaRPr lang="en-US" dirty="0"/>
          </a:p>
        </p:txBody>
      </p:sp>
      <p:sp>
        <p:nvSpPr>
          <p:cNvPr id="3" name="Title 2"/>
          <p:cNvSpPr>
            <a:spLocks noGrp="1"/>
          </p:cNvSpPr>
          <p:nvPr>
            <p:ph type="title"/>
          </p:nvPr>
        </p:nvSpPr>
        <p:spPr/>
        <p:txBody>
          <a:bodyPr/>
          <a:lstStyle/>
          <a:p>
            <a:pPr algn="ctr"/>
            <a:r>
              <a:rPr lang="en-US" dirty="0" err="1" smtClean="0"/>
              <a:t>Defusion</a:t>
            </a:r>
            <a:r>
              <a:rPr lang="en-US" dirty="0" smtClean="0"/>
              <a:t> Exercise 4</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Learning ACT—Cognitive Defusion—17:50-</a:t>
            </a:r>
          </a:p>
          <a:p>
            <a:r>
              <a:rPr lang="en-US" dirty="0" smtClean="0"/>
              <a:t>Get into small groups</a:t>
            </a:r>
          </a:p>
          <a:p>
            <a:r>
              <a:rPr lang="en-US" dirty="0" smtClean="0"/>
              <a:t>Stop disc when client fused/not fused with difficult thoughts</a:t>
            </a:r>
          </a:p>
          <a:p>
            <a:pPr lvl="1"/>
            <a:r>
              <a:rPr lang="en-US" dirty="0" smtClean="0"/>
              <a:t>Discuss verbal/nonverbal signs of each</a:t>
            </a:r>
          </a:p>
          <a:p>
            <a:r>
              <a:rPr lang="en-US" dirty="0" smtClean="0"/>
              <a:t>Each member of group generates a </a:t>
            </a:r>
            <a:r>
              <a:rPr lang="en-US" i="1" dirty="0" smtClean="0"/>
              <a:t>different</a:t>
            </a:r>
            <a:r>
              <a:rPr lang="en-US" dirty="0" smtClean="0"/>
              <a:t> </a:t>
            </a:r>
            <a:r>
              <a:rPr lang="en-US" dirty="0" err="1" smtClean="0"/>
              <a:t>defusion</a:t>
            </a:r>
            <a:r>
              <a:rPr lang="en-US" dirty="0" smtClean="0"/>
              <a:t> technique to address that thought.</a:t>
            </a:r>
          </a:p>
          <a:p>
            <a:pPr lvl="1"/>
            <a:r>
              <a:rPr lang="en-US" dirty="0" smtClean="0"/>
              <a:t>Discuss as small group after each person’s turn?</a:t>
            </a:r>
          </a:p>
        </p:txBody>
      </p:sp>
      <p:sp>
        <p:nvSpPr>
          <p:cNvPr id="3" name="Title 2"/>
          <p:cNvSpPr>
            <a:spLocks noGrp="1"/>
          </p:cNvSpPr>
          <p:nvPr>
            <p:ph type="title"/>
          </p:nvPr>
        </p:nvSpPr>
        <p:spPr/>
        <p:txBody>
          <a:bodyPr/>
          <a:lstStyle/>
          <a:p>
            <a:pPr algn="ctr"/>
            <a:r>
              <a:rPr lang="en-US" dirty="0" err="1" smtClean="0"/>
              <a:t>Defusion</a:t>
            </a:r>
            <a:r>
              <a:rPr lang="en-US" dirty="0" smtClean="0"/>
              <a:t> Exercise 5</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idx="1"/>
          </p:nvPr>
        </p:nvSpPr>
        <p:spPr/>
        <p:txBody>
          <a:bodyPr>
            <a:normAutofit fontScale="92500"/>
          </a:bodyPr>
          <a:lstStyle/>
          <a:p>
            <a:pPr eaLnBrk="1" hangingPunct="1"/>
            <a:r>
              <a:rPr lang="en-US" sz="2800" b="1" dirty="0" smtClean="0"/>
              <a:t>Purpose</a:t>
            </a:r>
            <a:r>
              <a:rPr lang="en-US" sz="2800" dirty="0" smtClean="0"/>
              <a:t>: See thoughts as what they are, not as what they say they are.</a:t>
            </a:r>
            <a:endParaRPr lang="en-US" sz="2800" b="1" dirty="0" smtClean="0"/>
          </a:p>
          <a:p>
            <a:pPr eaLnBrk="1" hangingPunct="1"/>
            <a:r>
              <a:rPr lang="en-US" sz="2800" b="1" dirty="0" smtClean="0"/>
              <a:t>Method</a:t>
            </a:r>
            <a:r>
              <a:rPr lang="en-US" sz="2800" dirty="0" smtClean="0"/>
              <a:t>: Change the way the client experiences language/her own thoughts to disrupt language’s ability to change experience in problematic ways.</a:t>
            </a:r>
            <a:endParaRPr lang="en-US" sz="2800" b="1" dirty="0" smtClean="0"/>
          </a:p>
          <a:p>
            <a:pPr eaLnBrk="1" hangingPunct="1"/>
            <a:r>
              <a:rPr lang="en-US" sz="2800" b="1" dirty="0" smtClean="0"/>
              <a:t>Why use?</a:t>
            </a:r>
            <a:r>
              <a:rPr lang="en-US" sz="2800" dirty="0" smtClean="0"/>
              <a:t>: When thoughts are functioning as barriers to effective movement toward personally meaningful values and goals:</a:t>
            </a:r>
          </a:p>
          <a:p>
            <a:pPr lvl="1"/>
            <a:r>
              <a:rPr lang="en-US" sz="2400" dirty="0" smtClean="0"/>
              <a:t>To facilitate acceptance</a:t>
            </a:r>
          </a:p>
          <a:p>
            <a:pPr lvl="1"/>
            <a:r>
              <a:rPr lang="en-US" sz="2400" dirty="0" smtClean="0"/>
              <a:t>To help client ‘unhook’ from unhelpful verbal rules</a:t>
            </a:r>
          </a:p>
        </p:txBody>
      </p:sp>
      <p:sp>
        <p:nvSpPr>
          <p:cNvPr id="46082" name="Rectangle 2"/>
          <p:cNvSpPr>
            <a:spLocks noGrp="1" noChangeArrowheads="1"/>
          </p:cNvSpPr>
          <p:nvPr>
            <p:ph type="title"/>
          </p:nvPr>
        </p:nvSpPr>
        <p:spPr/>
        <p:txBody>
          <a:bodyPr/>
          <a:lstStyle/>
          <a:p>
            <a:pPr algn="ctr" eaLnBrk="1" hangingPunct="1"/>
            <a:r>
              <a:rPr lang="en-AU" b="1" smtClean="0"/>
              <a:t>Cognitive Defusion</a:t>
            </a:r>
            <a:endParaRPr lang="en-US" b="1"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idx="1"/>
          </p:nvPr>
        </p:nvSpPr>
        <p:spPr/>
        <p:txBody>
          <a:bodyPr>
            <a:normAutofit/>
          </a:bodyPr>
          <a:lstStyle/>
          <a:p>
            <a:pPr eaLnBrk="1" hangingPunct="1"/>
            <a:r>
              <a:rPr lang="en-US" sz="2800" dirty="0" err="1" smtClean="0"/>
              <a:t>Defusion</a:t>
            </a:r>
            <a:r>
              <a:rPr lang="en-US" sz="2800" dirty="0" smtClean="0"/>
              <a:t> strategies ‘break the rules’ of language as usual to:</a:t>
            </a:r>
          </a:p>
          <a:p>
            <a:pPr lvl="1"/>
            <a:r>
              <a:rPr lang="en-US" sz="2800" dirty="0" smtClean="0"/>
              <a:t>Disrupt its ability to change your experience</a:t>
            </a:r>
            <a:endParaRPr lang="en-US" sz="2800" dirty="0"/>
          </a:p>
          <a:p>
            <a:pPr lvl="1"/>
            <a:r>
              <a:rPr lang="en-US" sz="2800" dirty="0"/>
              <a:t>H</a:t>
            </a:r>
            <a:r>
              <a:rPr lang="en-US" sz="2800" dirty="0" smtClean="0"/>
              <a:t>elp undercut reliance on language as the final arbiter of “Truth”.</a:t>
            </a:r>
          </a:p>
        </p:txBody>
      </p:sp>
      <p:sp>
        <p:nvSpPr>
          <p:cNvPr id="56322" name="Rectangle 2"/>
          <p:cNvSpPr>
            <a:spLocks noGrp="1" noChangeArrowheads="1"/>
          </p:cNvSpPr>
          <p:nvPr>
            <p:ph type="title"/>
          </p:nvPr>
        </p:nvSpPr>
        <p:spPr/>
        <p:txBody>
          <a:bodyPr/>
          <a:lstStyle/>
          <a:p>
            <a:pPr algn="ctr" eaLnBrk="1" hangingPunct="1"/>
            <a:r>
              <a:rPr lang="en-US" smtClean="0"/>
              <a:t>Defusion:  Rationale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idx="1"/>
          </p:nvPr>
        </p:nvSpPr>
        <p:spPr/>
        <p:txBody>
          <a:bodyPr/>
          <a:lstStyle/>
          <a:p>
            <a:pPr eaLnBrk="1" hangingPunct="1"/>
            <a:r>
              <a:rPr lang="en-AU" sz="2900" smtClean="0"/>
              <a:t>Think of all the conditions virtually always present when language is being spoken with meaning and listened to with understanding:</a:t>
            </a:r>
          </a:p>
          <a:p>
            <a:pPr eaLnBrk="1" hangingPunct="1">
              <a:buFont typeface="Wingdings" pitchFamily="2" charset="2"/>
              <a:buChar char="Ø"/>
            </a:pPr>
            <a:r>
              <a:rPr lang="en-AU" sz="2900" smtClean="0"/>
              <a:t>Parameters exist around how sentences are structured and how words are used.</a:t>
            </a:r>
          </a:p>
          <a:p>
            <a:pPr eaLnBrk="1" hangingPunct="1">
              <a:buFont typeface="Wingdings" pitchFamily="2" charset="2"/>
              <a:buChar char="ü"/>
            </a:pPr>
            <a:r>
              <a:rPr lang="en-AU" sz="2900" smtClean="0"/>
              <a:t>Certain words refer to certain things.</a:t>
            </a:r>
          </a:p>
          <a:p>
            <a:pPr eaLnBrk="1" hangingPunct="1">
              <a:buFont typeface="Wingdings" pitchFamily="2" charset="2"/>
              <a:buChar char="ü"/>
            </a:pPr>
            <a:r>
              <a:rPr lang="en-AU" sz="2900" smtClean="0"/>
              <a:t>Certain minimal grammatical units must be used.</a:t>
            </a:r>
          </a:p>
        </p:txBody>
      </p:sp>
      <p:sp>
        <p:nvSpPr>
          <p:cNvPr id="57346" name="Rectangle 2"/>
          <p:cNvSpPr>
            <a:spLocks noGrp="1" noChangeArrowheads="1"/>
          </p:cNvSpPr>
          <p:nvPr>
            <p:ph type="title"/>
          </p:nvPr>
        </p:nvSpPr>
        <p:spPr/>
        <p:txBody>
          <a:bodyPr/>
          <a:lstStyle/>
          <a:p>
            <a:pPr eaLnBrk="1" hangingPunct="1"/>
            <a:r>
              <a:rPr lang="en-AU" sz="3200" smtClean="0"/>
              <a:t>What are the rules of Language as Usual?</a:t>
            </a:r>
            <a:endParaRPr lang="en-US" sz="32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idx="1"/>
          </p:nvPr>
        </p:nvSpPr>
        <p:spPr/>
        <p:txBody>
          <a:bodyPr/>
          <a:lstStyle/>
          <a:p>
            <a:pPr eaLnBrk="1" hangingPunct="1">
              <a:lnSpc>
                <a:spcPct val="90000"/>
              </a:lnSpc>
              <a:buFont typeface="Wingdings" pitchFamily="2" charset="2"/>
              <a:buChar char="Ø"/>
            </a:pPr>
            <a:r>
              <a:rPr lang="en-AU" sz="3200" dirty="0" smtClean="0"/>
              <a:t>Parameters exist around how quickly words can be spoken &amp; how frequently a word can be repeated.</a:t>
            </a:r>
          </a:p>
          <a:p>
            <a:pPr>
              <a:lnSpc>
                <a:spcPct val="90000"/>
              </a:lnSpc>
              <a:buFont typeface="Wingdings" pitchFamily="2" charset="2"/>
              <a:buChar char="Ø"/>
            </a:pPr>
            <a:r>
              <a:rPr lang="en-US" sz="3200" dirty="0"/>
              <a:t>Tone of voice/style of speech must reasonably match content in order for words to function as expected.</a:t>
            </a:r>
          </a:p>
          <a:p>
            <a:pPr eaLnBrk="1" hangingPunct="1">
              <a:lnSpc>
                <a:spcPct val="90000"/>
              </a:lnSpc>
              <a:buFont typeface="Wingdings" pitchFamily="2" charset="2"/>
              <a:buChar char="ü"/>
            </a:pPr>
            <a:endParaRPr lang="en-AU" sz="2400" dirty="0" smtClean="0"/>
          </a:p>
          <a:p>
            <a:pPr eaLnBrk="1" hangingPunct="1">
              <a:lnSpc>
                <a:spcPct val="90000"/>
              </a:lnSpc>
              <a:buFont typeface="Wingdings" pitchFamily="2" charset="2"/>
              <a:buChar char="Ø"/>
            </a:pPr>
            <a:endParaRPr lang="en-US" sz="2400" dirty="0" smtClean="0"/>
          </a:p>
        </p:txBody>
      </p:sp>
      <p:sp>
        <p:nvSpPr>
          <p:cNvPr id="58370" name="Rectangle 2"/>
          <p:cNvSpPr>
            <a:spLocks noGrp="1" noChangeArrowheads="1"/>
          </p:cNvSpPr>
          <p:nvPr>
            <p:ph type="title"/>
          </p:nvPr>
        </p:nvSpPr>
        <p:spPr/>
        <p:txBody>
          <a:bodyPr/>
          <a:lstStyle/>
          <a:p>
            <a:pPr eaLnBrk="1" hangingPunct="1"/>
            <a:r>
              <a:rPr lang="en-AU" sz="3200" dirty="0" smtClean="0"/>
              <a:t>What are the rules of Language as Usual?</a:t>
            </a:r>
            <a:endParaRPr lang="en-US" sz="32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109728" indent="0">
              <a:lnSpc>
                <a:spcPct val="90000"/>
              </a:lnSpc>
              <a:buNone/>
            </a:pPr>
            <a:r>
              <a:rPr lang="en-AU" sz="2800" dirty="0"/>
              <a:t>Parameters exist around what is attended to when thinking or speaking</a:t>
            </a:r>
            <a:r>
              <a:rPr lang="en-AU" sz="2800" dirty="0" smtClean="0"/>
              <a:t>:</a:t>
            </a:r>
          </a:p>
          <a:p>
            <a:pPr>
              <a:lnSpc>
                <a:spcPct val="90000"/>
              </a:lnSpc>
              <a:buFont typeface="Wingdings" pitchFamily="2" charset="2"/>
              <a:buChar char="ü"/>
            </a:pPr>
            <a:r>
              <a:rPr lang="en-AU" sz="2800" dirty="0" smtClean="0"/>
              <a:t>You </a:t>
            </a:r>
            <a:r>
              <a:rPr lang="en-AU" sz="2800" dirty="0"/>
              <a:t>attend to the </a:t>
            </a:r>
            <a:r>
              <a:rPr lang="en-AU" sz="2800" i="1" dirty="0"/>
              <a:t>content</a:t>
            </a:r>
            <a:r>
              <a:rPr lang="en-AU" sz="2800" dirty="0"/>
              <a:t> of what’s being thought or spoken about rather than the </a:t>
            </a:r>
            <a:r>
              <a:rPr lang="en-AU" sz="2800" i="1" dirty="0"/>
              <a:t>process</a:t>
            </a:r>
            <a:r>
              <a:rPr lang="en-AU" sz="2800" dirty="0"/>
              <a:t> of thinking, hearing, or speaking</a:t>
            </a:r>
          </a:p>
          <a:p>
            <a:pPr>
              <a:lnSpc>
                <a:spcPct val="90000"/>
              </a:lnSpc>
              <a:buFont typeface="Wingdings" pitchFamily="2" charset="2"/>
              <a:buChar char="ü"/>
            </a:pPr>
            <a:r>
              <a:rPr lang="en-AU" sz="2800" dirty="0"/>
              <a:t>Once you focus on the process of thinking or speaking, you lose the flow—you begin to focus on the fact that words or thoughts are being formed, rather than on the content of what is being formed.</a:t>
            </a:r>
            <a:endParaRPr lang="en-US" dirty="0"/>
          </a:p>
        </p:txBody>
      </p:sp>
      <p:sp>
        <p:nvSpPr>
          <p:cNvPr id="2" name="Title 1"/>
          <p:cNvSpPr>
            <a:spLocks noGrp="1"/>
          </p:cNvSpPr>
          <p:nvPr>
            <p:ph type="title"/>
          </p:nvPr>
        </p:nvSpPr>
        <p:spPr/>
        <p:txBody>
          <a:bodyPr>
            <a:noAutofit/>
          </a:bodyPr>
          <a:lstStyle/>
          <a:p>
            <a:r>
              <a:rPr lang="en-AU" sz="3700" dirty="0" smtClean="0"/>
              <a:t>What are the rules of Language as Usual?</a:t>
            </a:r>
            <a:endParaRPr lang="en-US" sz="37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idx="1"/>
          </p:nvPr>
        </p:nvSpPr>
        <p:spPr/>
        <p:txBody>
          <a:bodyPr/>
          <a:lstStyle/>
          <a:p>
            <a:pPr eaLnBrk="1" hangingPunct="1">
              <a:buFont typeface="Wingdings" pitchFamily="2" charset="2"/>
              <a:buChar char="ü"/>
            </a:pPr>
            <a:r>
              <a:rPr lang="en-US" sz="2800" dirty="0" smtClean="0"/>
              <a:t>“The Mind”:  Treat “the mind” as an external event; almost as a separate person.</a:t>
            </a:r>
          </a:p>
          <a:p>
            <a:pPr eaLnBrk="1" hangingPunct="1">
              <a:buFont typeface="Wingdings" pitchFamily="2" charset="2"/>
              <a:buChar char="ü"/>
            </a:pPr>
            <a:r>
              <a:rPr lang="en-US" sz="2800" dirty="0" smtClean="0"/>
              <a:t>Mental appreciation: Thank your mind; show aesthetic appreciation for its products.</a:t>
            </a:r>
          </a:p>
          <a:p>
            <a:pPr eaLnBrk="1" hangingPunct="1">
              <a:buFont typeface="Wingdings" pitchFamily="2" charset="2"/>
              <a:buChar char="ü"/>
            </a:pPr>
            <a:r>
              <a:rPr lang="en-US" sz="2800" dirty="0" smtClean="0"/>
              <a:t>“I’m having the thought that …”:  Might include category labels in descriptions/evaluations of private events.</a:t>
            </a:r>
          </a:p>
        </p:txBody>
      </p:sp>
      <p:sp>
        <p:nvSpPr>
          <p:cNvPr id="61442" name="Rectangle 2"/>
          <p:cNvSpPr>
            <a:spLocks noGrp="1" noChangeArrowheads="1"/>
          </p:cNvSpPr>
          <p:nvPr>
            <p:ph type="title"/>
          </p:nvPr>
        </p:nvSpPr>
        <p:spPr/>
        <p:txBody>
          <a:bodyPr>
            <a:normAutofit/>
          </a:bodyPr>
          <a:lstStyle/>
          <a:p>
            <a:r>
              <a:rPr lang="en-US" sz="3600" dirty="0" err="1" smtClean="0"/>
              <a:t>Defusion</a:t>
            </a:r>
            <a:r>
              <a:rPr lang="en-US" sz="3600" dirty="0" smtClean="0"/>
              <a:t> Techniques</a:t>
            </a:r>
            <a:endParaRPr lang="en-US" sz="40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571500" indent="-571500">
              <a:buFont typeface="Wingdings" pitchFamily="2" charset="2"/>
              <a:buChar char="ü"/>
            </a:pPr>
            <a:r>
              <a:rPr lang="en-US" dirty="0" smtClean="0"/>
              <a:t>Word repetition (e.g., ‘milk’ exercise)</a:t>
            </a:r>
          </a:p>
          <a:p>
            <a:pPr marL="571500" indent="-571500">
              <a:buFont typeface="Wingdings" pitchFamily="2" charset="2"/>
              <a:buChar char="ü"/>
            </a:pPr>
            <a:r>
              <a:rPr lang="en-US" dirty="0" smtClean="0"/>
              <a:t>Speaking very slowly</a:t>
            </a:r>
          </a:p>
          <a:p>
            <a:pPr marL="1028700" lvl="1" indent="-571500">
              <a:buNone/>
            </a:pPr>
            <a:r>
              <a:rPr lang="en-US" dirty="0" smtClean="0"/>
              <a:t>	Even disrupting cadence of speech</a:t>
            </a:r>
          </a:p>
          <a:p>
            <a:pPr marL="571500" indent="-571500">
              <a:buFont typeface="Wingdings" pitchFamily="2" charset="2"/>
              <a:buChar char="ü"/>
            </a:pPr>
            <a:r>
              <a:rPr lang="en-US" dirty="0" smtClean="0"/>
              <a:t>Description vs. evaluation</a:t>
            </a:r>
          </a:p>
          <a:p>
            <a:pPr marL="571500" indent="-571500">
              <a:buFont typeface="Wingdings" pitchFamily="2" charset="2"/>
              <a:buChar char="ü"/>
            </a:pPr>
            <a:r>
              <a:rPr lang="en-US" dirty="0" smtClean="0"/>
              <a:t>Singing thought/speaking thought in odd voice</a:t>
            </a:r>
          </a:p>
          <a:p>
            <a:pPr marL="571500" indent="-571500">
              <a:buFont typeface="Wingdings" pitchFamily="2" charset="2"/>
              <a:buChar char="ü"/>
            </a:pPr>
            <a:endParaRPr lang="en-US" dirty="0" smtClean="0"/>
          </a:p>
        </p:txBody>
      </p:sp>
      <p:sp>
        <p:nvSpPr>
          <p:cNvPr id="2" name="Title 1"/>
          <p:cNvSpPr>
            <a:spLocks noGrp="1"/>
          </p:cNvSpPr>
          <p:nvPr>
            <p:ph type="title"/>
          </p:nvPr>
        </p:nvSpPr>
        <p:spPr/>
        <p:txBody>
          <a:bodyPr/>
          <a:lstStyle/>
          <a:p>
            <a:r>
              <a:rPr lang="en-US" dirty="0" err="1" smtClean="0"/>
              <a:t>Defusion</a:t>
            </a:r>
            <a:r>
              <a:rPr lang="en-US" dirty="0" smtClean="0"/>
              <a:t> Techniques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239</TotalTime>
  <Words>1260</Words>
  <Application>Microsoft Office PowerPoint</Application>
  <PresentationFormat>On-screen Show (4:3)</PresentationFormat>
  <Paragraphs>126</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Concourse</vt:lpstr>
      <vt:lpstr>Bitmap Image</vt:lpstr>
      <vt:lpstr>Introducing &amp; Integrating Cognitive Defusion Techniques in Therapy</vt:lpstr>
      <vt:lpstr> </vt:lpstr>
      <vt:lpstr>Cognitive Defusion</vt:lpstr>
      <vt:lpstr>Defusion:  Rationale</vt:lpstr>
      <vt:lpstr>What are the rules of Language as Usual?</vt:lpstr>
      <vt:lpstr>What are the rules of Language as Usual?</vt:lpstr>
      <vt:lpstr>What are the rules of Language as Usual?</vt:lpstr>
      <vt:lpstr>Defusion Techniques</vt:lpstr>
      <vt:lpstr>Defusion Techniques</vt:lpstr>
      <vt:lpstr>Defusion Techniques (or are they Self as Context?!)</vt:lpstr>
      <vt:lpstr>Defusion Techniques (or are they Self as context?!)</vt:lpstr>
      <vt:lpstr>Building a  Context of Defusion</vt:lpstr>
      <vt:lpstr>Defusion:  Risks</vt:lpstr>
      <vt:lpstr>Defusion Exercise 1</vt:lpstr>
      <vt:lpstr>Defusion Exercise 1</vt:lpstr>
      <vt:lpstr>Using the Client’s Disclosures as an ‘in’ for using defusion</vt:lpstr>
      <vt:lpstr>Defusion Exercise 2</vt:lpstr>
      <vt:lpstr> </vt:lpstr>
      <vt:lpstr>PowerPoint Presentation</vt:lpstr>
      <vt:lpstr>PowerPoint Presentation</vt:lpstr>
      <vt:lpstr>PowerPoint Presentation</vt:lpstr>
      <vt:lpstr>PowerPoint Presentation</vt:lpstr>
      <vt:lpstr>Defusion Exercise 3</vt:lpstr>
      <vt:lpstr>Defusion Exercise 4</vt:lpstr>
      <vt:lpstr>Defusion Exercise 5</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JT Blackledge</dc:creator>
  <cp:lastModifiedBy>Emily</cp:lastModifiedBy>
  <cp:revision>26</cp:revision>
  <dcterms:created xsi:type="dcterms:W3CDTF">2012-07-20T18:37:54Z</dcterms:created>
  <dcterms:modified xsi:type="dcterms:W3CDTF">2014-07-08T19:36:36Z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878962675</vt:i4>
  </property>
  <property fmtid="{D5CDD505-2E9C-101B-9397-08002B2CF9AE}" pid="3" name="_NewReviewCycle">
    <vt:lpwstr/>
  </property>
  <property fmtid="{D5CDD505-2E9C-101B-9397-08002B2CF9AE}" pid="4" name="_EmailSubject">
    <vt:lpwstr>ACBS Request for Powerpoint file from WC12 Minneapolis</vt:lpwstr>
  </property>
  <property fmtid="{D5CDD505-2E9C-101B-9397-08002B2CF9AE}" pid="5" name="_AuthorEmail">
    <vt:lpwstr>jt.blackledge@moreheadstate.edu</vt:lpwstr>
  </property>
  <property fmtid="{D5CDD505-2E9C-101B-9397-08002B2CF9AE}" pid="6" name="_AuthorEmailDisplayName">
    <vt:lpwstr>J. T. Blackledge</vt:lpwstr>
  </property>
</Properties>
</file>